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321" r:id="rId2"/>
    <p:sldId id="261" r:id="rId3"/>
    <p:sldId id="262" r:id="rId4"/>
    <p:sldId id="264" r:id="rId5"/>
    <p:sldId id="265" r:id="rId6"/>
    <p:sldId id="263" r:id="rId7"/>
    <p:sldId id="266" r:id="rId8"/>
    <p:sldId id="267" r:id="rId9"/>
    <p:sldId id="319" r:id="rId10"/>
    <p:sldId id="268" r:id="rId11"/>
    <p:sldId id="275" r:id="rId12"/>
    <p:sldId id="276" r:id="rId13"/>
    <p:sldId id="277" r:id="rId14"/>
    <p:sldId id="278" r:id="rId15"/>
    <p:sldId id="279" r:id="rId16"/>
    <p:sldId id="280" r:id="rId17"/>
    <p:sldId id="313" r:id="rId18"/>
    <p:sldId id="314" r:id="rId19"/>
    <p:sldId id="315" r:id="rId20"/>
    <p:sldId id="316" r:id="rId21"/>
    <p:sldId id="317" r:id="rId22"/>
    <p:sldId id="31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4" r:id="rId38"/>
    <p:sldId id="296" r:id="rId39"/>
    <p:sldId id="297" r:id="rId40"/>
    <p:sldId id="298" r:id="rId41"/>
    <p:sldId id="299" r:id="rId42"/>
    <p:sldId id="300" r:id="rId43"/>
    <p:sldId id="32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2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7ECA5-4044-4ED6-8472-6668B9C1F77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9B3F7-8DBB-4E50-B049-C9AE4A1E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45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1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B0D8E-E724-48D0-B7E1-3298C835543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DE4B-622D-42B7-8407-850B26520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7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ORMs: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You’re Doing it wrong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81" y="4730335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18" y="5902027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7" y="5298392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05" y="4498303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135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Problems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1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DB-Generated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475" y="1825625"/>
            <a:ext cx="48510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Code-First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475" y="1825625"/>
            <a:ext cx="48510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2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Bad Idea: Extraneous navigations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786" y="1825625"/>
            <a:ext cx="71384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YAGNI Associations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2947" y="1825625"/>
            <a:ext cx="6366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5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Mapping Duplication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15770"/>
            <a:ext cx="10515600" cy="237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Mapping Conventions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74808"/>
            <a:ext cx="10515600" cy="205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7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Many-to-many mapping</a:t>
            </a:r>
          </a:p>
        </p:txBody>
      </p:sp>
      <p:pic>
        <p:nvPicPr>
          <p:cNvPr id="9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9487" y="2162969"/>
            <a:ext cx="51530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64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Many-to-many mapping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49437"/>
            <a:ext cx="10515600" cy="25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8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Map join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2405"/>
            <a:ext cx="10515600" cy="24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programming technique for converting data between incompatible type systems in object-oriented programming languages”</a:t>
            </a:r>
          </a:p>
        </p:txBody>
      </p:sp>
      <p:pic>
        <p:nvPicPr>
          <p:cNvPr id="1026" name="Picture 2" descr="http://www.orangedonkey.net/wp-content/uploads/2012/04/I-Have-No-Idea-What-I-am-Doing-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29" y="3841397"/>
            <a:ext cx="4146168" cy="28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Primitive Obsession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450" y="2661444"/>
            <a:ext cx="82931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Custom User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550" y="2655094"/>
            <a:ext cx="94869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2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Custom User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966244"/>
            <a:ext cx="7848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8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Problems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9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Bad Idea:</a:t>
            </a:r>
            <a:br>
              <a:rPr lang="en-US" sz="3600" dirty="0"/>
            </a:br>
            <a:r>
              <a:rPr lang="en-US" sz="3600" dirty="0"/>
              <a:t>Excessive Lazy Loading / SELECT N+1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31455"/>
            <a:ext cx="10515600" cy="213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5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Bad Idea:</a:t>
            </a:r>
            <a:br>
              <a:rPr lang="en-US" sz="3600" dirty="0"/>
            </a:br>
            <a:r>
              <a:rPr lang="en-US" sz="3600" dirty="0"/>
              <a:t>Excessive Lazy Loading / SELECT N+1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468" y="1825625"/>
            <a:ext cx="6153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Eager Fetch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0754"/>
            <a:ext cx="10515600" cy="34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1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Cartesian Products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4869"/>
            <a:ext cx="10515600" cy="38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15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Multiple Queries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202" y="1825625"/>
            <a:ext cx="10029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43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Indecipherable LINQ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158" y="1825625"/>
            <a:ext cx="6443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8650942" y="1728539"/>
            <a:ext cx="1811344" cy="292685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DB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3965" y="2111190"/>
            <a:ext cx="2247901" cy="2166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App</a:t>
            </a:r>
          </a:p>
        </p:txBody>
      </p:sp>
      <p:cxnSp>
        <p:nvCxnSpPr>
          <p:cNvPr id="8" name="Straight Arrow Connector 7"/>
          <p:cNvCxnSpPr>
            <a:stCxn id="5" idx="3"/>
            <a:endCxn id="4" idx="2"/>
          </p:cNvCxnSpPr>
          <p:nvPr/>
        </p:nvCxnSpPr>
        <p:spPr>
          <a:xfrm flipV="1">
            <a:off x="4161866" y="3191968"/>
            <a:ext cx="4489077" cy="230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http://img2.wikia.nocookie.net/__cb20131117184206/halo/images/2/2a/Xt0rt3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09" y="19727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0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Just use SQL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930" y="1825625"/>
            <a:ext cx="99021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Too much data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367" y="1825625"/>
            <a:ext cx="81852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82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Projection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F6DA25-4CBE-4C9F-9396-B62AC06C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9426"/>
            <a:ext cx="10515600" cy="178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6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Projection</a:t>
            </a:r>
          </a:p>
        </p:txBody>
      </p:sp>
      <p:pic>
        <p:nvPicPr>
          <p:cNvPr id="512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662" y="1563070"/>
            <a:ext cx="8625716" cy="483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899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Bad Idea: Excessive Round trips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089" y="1825625"/>
            <a:ext cx="57918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Batched/Future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858" y="1905139"/>
            <a:ext cx="4289815" cy="4351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378768" y="2794139"/>
            <a:ext cx="8477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378768" y="3765689"/>
            <a:ext cx="8477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378768" y="4556265"/>
            <a:ext cx="84772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A1708B-328B-4028-96F9-46D8A0560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04" y="3314058"/>
            <a:ext cx="5794513" cy="9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3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Batched/Future Queries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334"/>
            <a:ext cx="10515600" cy="348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67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Deferred Execution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729" y="1825625"/>
            <a:ext cx="9586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Immediate Execution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928" y="1825625"/>
            <a:ext cx="94301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Problems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2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Patterns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 Record</a:t>
            </a:r>
          </a:p>
        </p:txBody>
      </p:sp>
      <p:pic>
        <p:nvPicPr>
          <p:cNvPr id="3074" name="Picture 2" descr="http://martinfowler.com/eaaCatalog/activeRecordSketch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3231" y="3229769"/>
            <a:ext cx="33909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Mapper</a:t>
            </a:r>
          </a:p>
        </p:txBody>
      </p:sp>
      <p:pic>
        <p:nvPicPr>
          <p:cNvPr id="3076" name="Picture 4" descr="http://martinfowler.com/eaaCatalog/databaseMapperSketch.gif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3150" y="3799735"/>
            <a:ext cx="3887788" cy="10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Repositories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250" y="1825625"/>
            <a:ext cx="69115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43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Commands and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616"/>
            <a:ext cx="10515600" cy="41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Commands and Queries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401" y="1689626"/>
            <a:ext cx="5087257" cy="516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32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Commands and Queries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686B11-6557-424C-B6BA-00EF84E3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2302"/>
            <a:ext cx="10515600" cy="38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Commands and Queries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0B0108-7677-4483-AD37-6DF729F22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883" y="1825625"/>
            <a:ext cx="8558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6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Binding to Entities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719" y="1825625"/>
            <a:ext cx="7650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7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Bind to DTOs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AB1739-2FC2-4FFE-ADAC-1E2EF40A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5854" y="1825625"/>
            <a:ext cx="72402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9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SQL Ignorance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158" y="1825625"/>
            <a:ext cx="5097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3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SQL Enlightenment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2432844"/>
            <a:ext cx="7874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8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SQL Enlightenment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6397"/>
            <a:ext cx="10515600" cy="3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pic>
        <p:nvPicPr>
          <p:cNvPr id="1026" name="Picture 2" descr="http://martinfowler.com/eaaCatalog/unitOfWorkInterface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143" y="3022209"/>
            <a:ext cx="2946400" cy="261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Identity Map</a:t>
            </a:r>
          </a:p>
        </p:txBody>
      </p:sp>
      <p:pic>
        <p:nvPicPr>
          <p:cNvPr id="1028" name="Picture 4" descr="http://martinfowler.com/eaaCatalog/idMapperSketch.gif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3796" y="3171372"/>
            <a:ext cx="5007667" cy="222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29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SQL Enlightenment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84" y="1825625"/>
            <a:ext cx="68198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6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</a:t>
            </a:r>
            <a:br>
              <a:rPr lang="en-US" dirty="0"/>
            </a:br>
            <a:r>
              <a:rPr lang="en-US" dirty="0"/>
              <a:t>Implicit Transactions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986" y="1825625"/>
            <a:ext cx="66400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2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</a:t>
            </a:r>
            <a:br>
              <a:rPr lang="en-US" dirty="0"/>
            </a:br>
            <a:r>
              <a:rPr lang="en-US" dirty="0"/>
              <a:t>Explicit Transactions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089F7F-6EC9-483C-A034-7512CB2EA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878" y="1825625"/>
            <a:ext cx="7696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91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Too Many Contexts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8314"/>
            <a:ext cx="10515600" cy="408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7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Idea: Context Per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520" y="1825625"/>
            <a:ext cx="7328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0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ORMs – not evil</a:t>
            </a:r>
          </a:p>
          <a:p>
            <a:endParaRPr lang="en-US" sz="4000" dirty="0"/>
          </a:p>
          <a:p>
            <a:r>
              <a:rPr lang="en-US" sz="4000" dirty="0"/>
              <a:t>SQL – not evil</a:t>
            </a:r>
          </a:p>
          <a:p>
            <a:endParaRPr lang="en-US" sz="4000" dirty="0"/>
          </a:p>
          <a:p>
            <a:r>
              <a:rPr lang="en-US" sz="4000" dirty="0"/>
              <a:t>Developers – sometimes misguided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601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ORMs: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You’re Doing it wrong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81" y="4730335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18" y="5902027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87" y="5298392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05" y="4498303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110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 ORM is not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9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Evil</a:t>
            </a:r>
          </a:p>
        </p:txBody>
      </p:sp>
      <p:pic>
        <p:nvPicPr>
          <p:cNvPr id="2052" name="Picture 4" descr="http://img.4plebs.org/boards/tg/image/1367/80/136780351146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2166" y="1825625"/>
            <a:ext cx="58076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9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</a:t>
            </a:r>
          </a:p>
        </p:txBody>
      </p:sp>
      <p:pic>
        <p:nvPicPr>
          <p:cNvPr id="3074" name="Picture 2" descr="https://theeverydaychefandwife.files.wordpress.com/2014/08/shia-labeouf-magic-gif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6000" y="2578894"/>
            <a:ext cx="50800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5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Mapping problems</a:t>
            </a:r>
          </a:p>
          <a:p>
            <a:endParaRPr lang="en-US" sz="4000" dirty="0"/>
          </a:p>
          <a:p>
            <a:r>
              <a:rPr lang="en-US" sz="4000" dirty="0"/>
              <a:t>Querying problems</a:t>
            </a:r>
          </a:p>
          <a:p>
            <a:endParaRPr lang="en-US" sz="4000" dirty="0"/>
          </a:p>
          <a:p>
            <a:r>
              <a:rPr lang="en-US" sz="4000" dirty="0"/>
              <a:t>Usage problems</a:t>
            </a:r>
          </a:p>
        </p:txBody>
      </p:sp>
    </p:spTree>
    <p:extLst>
      <p:ext uri="{BB962C8B-B14F-4D97-AF65-F5344CB8AC3E}">
        <p14:creationId xmlns:p14="http://schemas.microsoft.com/office/powerpoint/2010/main" val="2380927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10232</TotalTime>
  <Words>296</Words>
  <Application>Microsoft Office PowerPoint</Application>
  <PresentationFormat>Widescreen</PresentationFormat>
  <Paragraphs>82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Consolas</vt:lpstr>
      <vt:lpstr>Office Theme</vt:lpstr>
      <vt:lpstr>ORMs: You’re Doing it wrong</vt:lpstr>
      <vt:lpstr>What is an ORM?</vt:lpstr>
      <vt:lpstr>PowerPoint Presentation</vt:lpstr>
      <vt:lpstr>Data Source Patterns</vt:lpstr>
      <vt:lpstr>Behavioral Patterns</vt:lpstr>
      <vt:lpstr>What an ORM is not</vt:lpstr>
      <vt:lpstr>Evil</vt:lpstr>
      <vt:lpstr>Magic</vt:lpstr>
      <vt:lpstr>Problem areas</vt:lpstr>
      <vt:lpstr>Mapping Problems</vt:lpstr>
      <vt:lpstr>Bad Idea: DB-Generated</vt:lpstr>
      <vt:lpstr>Good Idea: Code-First</vt:lpstr>
      <vt:lpstr>Bad Idea: Extraneous navigations</vt:lpstr>
      <vt:lpstr>Good Idea: YAGNI Associations</vt:lpstr>
      <vt:lpstr>Bad Idea: Mapping Duplication</vt:lpstr>
      <vt:lpstr>Good Idea: Mapping Conventions</vt:lpstr>
      <vt:lpstr>Bad Idea: Many-to-many mapping</vt:lpstr>
      <vt:lpstr>Bad Idea: Many-to-many mapping</vt:lpstr>
      <vt:lpstr>Good idea: Map join table</vt:lpstr>
      <vt:lpstr>Bad Idea: Primitive Obsession</vt:lpstr>
      <vt:lpstr>Good Idea: Custom User Types</vt:lpstr>
      <vt:lpstr>Good Idea: Custom User Types</vt:lpstr>
      <vt:lpstr>Querying Problems</vt:lpstr>
      <vt:lpstr>Bad Idea: Excessive Lazy Loading / SELECT N+1</vt:lpstr>
      <vt:lpstr>Bad Idea: Excessive Lazy Loading / SELECT N+1</vt:lpstr>
      <vt:lpstr>Good Idea: Eager Fetch</vt:lpstr>
      <vt:lpstr>Bad Idea: Cartesian Products</vt:lpstr>
      <vt:lpstr>Good Idea: Multiple Queries</vt:lpstr>
      <vt:lpstr>Bad Idea: Indecipherable LINQ</vt:lpstr>
      <vt:lpstr>Good Idea: Just use SQL</vt:lpstr>
      <vt:lpstr>Bad Idea: Too much data</vt:lpstr>
      <vt:lpstr>Good Idea: Projection</vt:lpstr>
      <vt:lpstr>Good Idea: Projection</vt:lpstr>
      <vt:lpstr>Bad Idea: Excessive Round trips</vt:lpstr>
      <vt:lpstr>Good Idea: Batched/Future Queries</vt:lpstr>
      <vt:lpstr>Good Idea: Batched/Future Queries</vt:lpstr>
      <vt:lpstr>Bad Idea: Deferred Execution</vt:lpstr>
      <vt:lpstr>Good Idea: Immediate Execution</vt:lpstr>
      <vt:lpstr>Usage Problems</vt:lpstr>
      <vt:lpstr>Bad Idea: Repositories</vt:lpstr>
      <vt:lpstr>Good Idea: Commands and Queries</vt:lpstr>
      <vt:lpstr>Good Idea: Commands and Queries</vt:lpstr>
      <vt:lpstr>Good Idea: Commands and Queries</vt:lpstr>
      <vt:lpstr>Good Idea: Commands and Queries</vt:lpstr>
      <vt:lpstr>Bad Idea: Binding to Entities</vt:lpstr>
      <vt:lpstr>Good Idea: Bind to DTOs</vt:lpstr>
      <vt:lpstr>Bad Idea: SQL Ignorance</vt:lpstr>
      <vt:lpstr>Good Idea: SQL Enlightenment</vt:lpstr>
      <vt:lpstr>Good Idea: SQL Enlightenment</vt:lpstr>
      <vt:lpstr>Good Idea: SQL Enlightenment</vt:lpstr>
      <vt:lpstr>Bad Idea: Implicit Transactions</vt:lpstr>
      <vt:lpstr>Good Idea: Explicit Transactions</vt:lpstr>
      <vt:lpstr>Bad Idea: Too Many Contexts</vt:lpstr>
      <vt:lpstr>Good Idea: Context Per Request</vt:lpstr>
      <vt:lpstr>Summary</vt:lpstr>
      <vt:lpstr>ORMs: You’re Doing it wrong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Containers</dc:title>
  <dc:creator>James Bogard</dc:creator>
  <cp:lastModifiedBy>Jimmy Bogard</cp:lastModifiedBy>
  <cp:revision>46</cp:revision>
  <dcterms:created xsi:type="dcterms:W3CDTF">2014-08-11T18:23:40Z</dcterms:created>
  <dcterms:modified xsi:type="dcterms:W3CDTF">2017-12-06T23:46:33Z</dcterms:modified>
</cp:coreProperties>
</file>